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56180" autoAdjust="0"/>
  </p:normalViewPr>
  <p:slideViewPr>
    <p:cSldViewPr snapToGrid="0">
      <p:cViewPr>
        <p:scale>
          <a:sx n="48" d="100"/>
          <a:sy n="48" d="100"/>
        </p:scale>
        <p:origin x="39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4944D-555D-498B-931E-C9E4F9693E11}"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8C095-7C6F-45FC-AFB8-020685A4E33B}" type="slidenum">
              <a:rPr lang="en-US" smtClean="0"/>
              <a:t>‹#›</a:t>
            </a:fld>
            <a:endParaRPr lang="en-US"/>
          </a:p>
        </p:txBody>
      </p:sp>
    </p:spTree>
    <p:extLst>
      <p:ext uri="{BB962C8B-B14F-4D97-AF65-F5344CB8AC3E}">
        <p14:creationId xmlns:p14="http://schemas.microsoft.com/office/powerpoint/2010/main" val="294651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of the first projects completed in the Applied Data Science program was in IST 687 – Applied Data Science. This class introduced the fundamentals about data and methods for organizing, managing, curating, and using data. </a:t>
            </a:r>
          </a:p>
          <a:p>
            <a:r>
              <a:rPr lang="en-US" sz="1200" kern="1200" dirty="0">
                <a:solidFill>
                  <a:schemeClr val="tx1"/>
                </a:solidFill>
                <a:effectLst/>
                <a:latin typeface="+mn-lt"/>
                <a:ea typeface="+mn-ea"/>
                <a:cs typeface="+mn-cs"/>
              </a:rPr>
              <a:t>The final project for this course gave an opportunity to use all these skills by analyzing 2008 airline delay data. This project involved extensive data cleaning and formatting to extract insights from the data and display the results in a visual format. Our group used R to perform the analysis with the assistance of numerous packages such as ggplot2 and </a:t>
            </a:r>
            <a:r>
              <a:rPr lang="en-US" sz="1200" kern="1200" dirty="0" err="1">
                <a:solidFill>
                  <a:schemeClr val="tx1"/>
                </a:solidFill>
                <a:effectLst/>
                <a:latin typeface="+mn-lt"/>
                <a:ea typeface="+mn-ea"/>
                <a:cs typeface="+mn-cs"/>
              </a:rPr>
              <a:t>dplyr</a:t>
            </a:r>
            <a:r>
              <a:rPr lang="en-US" sz="1200" kern="1200" dirty="0">
                <a:solidFill>
                  <a:schemeClr val="tx1"/>
                </a:solidFill>
                <a:effectLst/>
                <a:latin typeface="+mn-lt"/>
                <a:ea typeface="+mn-ea"/>
                <a:cs typeface="+mn-cs"/>
              </a:rPr>
              <a:t>. Machine learning models such as linear regression and logistic regression were also used to predict length of delays and whether there would be a delay, respectively. Results were given using the ggplot2 package to visualize the results through numerous plots, including geographic plots. These results were given in the perspective of American Airlines and included recommendations on how they could focus their attention to help best improve their customer experiences. </a:t>
            </a:r>
          </a:p>
          <a:p>
            <a:r>
              <a:rPr lang="en-US" sz="1200" kern="1200" dirty="0">
                <a:solidFill>
                  <a:schemeClr val="tx1"/>
                </a:solidFill>
                <a:effectLst/>
                <a:latin typeface="+mn-lt"/>
                <a:ea typeface="+mn-ea"/>
                <a:cs typeface="+mn-cs"/>
              </a:rPr>
              <a:t>The skills learned in this class have helped to provide a strong foundation on how to handle a small dataset and extract information from it. Additionally, it helped build skills on how to collaborate on a project with a team of people.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was used extensively to store updates to our script in a centralized manner. </a:t>
            </a:r>
          </a:p>
          <a:p>
            <a:endParaRPr lang="en-US" dirty="0"/>
          </a:p>
        </p:txBody>
      </p:sp>
      <p:sp>
        <p:nvSpPr>
          <p:cNvPr id="4" name="Slide Number Placeholder 3"/>
          <p:cNvSpPr>
            <a:spLocks noGrp="1"/>
          </p:cNvSpPr>
          <p:nvPr>
            <p:ph type="sldNum" sz="quarter" idx="5"/>
          </p:nvPr>
        </p:nvSpPr>
        <p:spPr/>
        <p:txBody>
          <a:bodyPr/>
          <a:lstStyle/>
          <a:p>
            <a:fld id="{CD48C095-7C6F-45FC-AFB8-020685A4E33B}" type="slidenum">
              <a:rPr lang="en-US" smtClean="0"/>
              <a:t>2</a:t>
            </a:fld>
            <a:endParaRPr lang="en-US"/>
          </a:p>
        </p:txBody>
      </p:sp>
    </p:spTree>
    <p:extLst>
      <p:ext uri="{BB962C8B-B14F-4D97-AF65-F5344CB8AC3E}">
        <p14:creationId xmlns:p14="http://schemas.microsoft.com/office/powerpoint/2010/main" val="108060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the final project for my IST 565 – Data Mining class I did a predictive analysis of European soccer matches. This project utilized data from 7 different data sets (Country, Match, League, Player, </a:t>
            </a:r>
            <a:r>
              <a:rPr lang="en-US" sz="1200" kern="1200" dirty="0" err="1">
                <a:solidFill>
                  <a:schemeClr val="tx1"/>
                </a:solidFill>
                <a:effectLst/>
                <a:latin typeface="+mn-lt"/>
                <a:ea typeface="+mn-ea"/>
                <a:cs typeface="+mn-cs"/>
              </a:rPr>
              <a:t>Player_Attributes</a:t>
            </a:r>
            <a:r>
              <a:rPr lang="en-US" sz="1200" kern="1200" dirty="0">
                <a:solidFill>
                  <a:schemeClr val="tx1"/>
                </a:solidFill>
                <a:effectLst/>
                <a:latin typeface="+mn-lt"/>
                <a:ea typeface="+mn-ea"/>
                <a:cs typeface="+mn-cs"/>
              </a:rPr>
              <a:t>, Team, and </a:t>
            </a:r>
            <a:r>
              <a:rPr lang="en-US" sz="1200" kern="1200" dirty="0" err="1">
                <a:solidFill>
                  <a:schemeClr val="tx1"/>
                </a:solidFill>
                <a:effectLst/>
                <a:latin typeface="+mn-lt"/>
                <a:ea typeface="+mn-ea"/>
                <a:cs typeface="+mn-cs"/>
              </a:rPr>
              <a:t>Team_Attributes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 was used to perform the final predictive analysis that involved extensive data cleaning and feature engineering was used to combine the data from the different datasets into one final table that was used to create the models. Prior to creating the final models, a thorough exploratory data analysis process was conducted to gain insights into the data that helped to influence how the final models were created. </a:t>
            </a:r>
          </a:p>
          <a:p>
            <a:r>
              <a:rPr lang="en-US" sz="1200" kern="1200" dirty="0">
                <a:solidFill>
                  <a:schemeClr val="tx1"/>
                </a:solidFill>
                <a:effectLst/>
                <a:latin typeface="+mn-lt"/>
                <a:ea typeface="+mn-ea"/>
                <a:cs typeface="+mn-cs"/>
              </a:rPr>
              <a:t>Numerous approaches were used to give analytical insights into the data such as association rule mining, random forest, and clustering analysis. Each different model was used to provide a different angle to understanding the dataset. The predictive model created using random forest were able to create a prediction model that was able to predict the outcome with 52.4%. Although unimpressive a first glance, Las Vegas bookies odds were at 53% accuracy, which is due to the large amount of uncertainty in soccer results. </a:t>
            </a:r>
          </a:p>
          <a:p>
            <a:r>
              <a:rPr lang="en-US" sz="1200" kern="1200" dirty="0">
                <a:solidFill>
                  <a:schemeClr val="tx1"/>
                </a:solidFill>
                <a:effectLst/>
                <a:latin typeface="+mn-lt"/>
                <a:ea typeface="+mn-ea"/>
                <a:cs typeface="+mn-cs"/>
              </a:rPr>
              <a:t>This project did show some weaknesses in my R coding abilities though. During part of my script I was unable to complete the data transformations needed through R after an extensive period of trials. To get around this, I output two dataframes from R to Excel where I did the data transformations needed through VLOOKUP. This resulted in a new dataframe that I imported back into R to complete my analysis. </a:t>
            </a:r>
          </a:p>
          <a:p>
            <a:endParaRPr lang="en-US" dirty="0"/>
          </a:p>
        </p:txBody>
      </p:sp>
      <p:sp>
        <p:nvSpPr>
          <p:cNvPr id="4" name="Slide Number Placeholder 3"/>
          <p:cNvSpPr>
            <a:spLocks noGrp="1"/>
          </p:cNvSpPr>
          <p:nvPr>
            <p:ph type="sldNum" sz="quarter" idx="5"/>
          </p:nvPr>
        </p:nvSpPr>
        <p:spPr/>
        <p:txBody>
          <a:bodyPr/>
          <a:lstStyle/>
          <a:p>
            <a:fld id="{CD48C095-7C6F-45FC-AFB8-020685A4E33B}" type="slidenum">
              <a:rPr lang="en-US" smtClean="0"/>
              <a:t>3</a:t>
            </a:fld>
            <a:endParaRPr lang="en-US"/>
          </a:p>
        </p:txBody>
      </p:sp>
    </p:spTree>
    <p:extLst>
      <p:ext uri="{BB962C8B-B14F-4D97-AF65-F5344CB8AC3E}">
        <p14:creationId xmlns:p14="http://schemas.microsoft.com/office/powerpoint/2010/main" val="3220539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first experience using Python came during IST 652 – Scripting for Data Analysis class. During the final project for this class, I utilized the Python skills taught to predict whether shelter animals would be adopted or euthanized with 93% accuracy. </a:t>
            </a:r>
          </a:p>
          <a:p>
            <a:r>
              <a:rPr lang="en-US" sz="1200" kern="1200" dirty="0">
                <a:solidFill>
                  <a:schemeClr val="tx1"/>
                </a:solidFill>
                <a:effectLst/>
                <a:latin typeface="+mn-lt"/>
                <a:ea typeface="+mn-ea"/>
                <a:cs typeface="+mn-cs"/>
              </a:rPr>
              <a:t>This project helped strengthen my data analysis skills by providing another tool with which to perform analysis. The ability to complete a data science analysis with Python has helped to give me a wider range of tools that I am able to leverage moving forward. </a:t>
            </a:r>
          </a:p>
          <a:p>
            <a:r>
              <a:rPr lang="en-US" sz="1200" kern="1200" dirty="0">
                <a:solidFill>
                  <a:schemeClr val="tx1"/>
                </a:solidFill>
                <a:effectLst/>
                <a:latin typeface="+mn-lt"/>
                <a:ea typeface="+mn-ea"/>
                <a:cs typeface="+mn-cs"/>
              </a:rPr>
              <a:t>During this project I also realized my weakness in plotting through Python. Creating visualizations through matplotlib proved much more time-consuming than making similar plots in R through ggplot2. </a:t>
            </a:r>
            <a:endParaRPr lang="en-US" dirty="0"/>
          </a:p>
        </p:txBody>
      </p:sp>
      <p:sp>
        <p:nvSpPr>
          <p:cNvPr id="4" name="Slide Number Placeholder 3"/>
          <p:cNvSpPr>
            <a:spLocks noGrp="1"/>
          </p:cNvSpPr>
          <p:nvPr>
            <p:ph type="sldNum" sz="quarter" idx="5"/>
          </p:nvPr>
        </p:nvSpPr>
        <p:spPr/>
        <p:txBody>
          <a:bodyPr/>
          <a:lstStyle/>
          <a:p>
            <a:fld id="{CD48C095-7C6F-45FC-AFB8-020685A4E33B}" type="slidenum">
              <a:rPr lang="en-US" smtClean="0"/>
              <a:t>4</a:t>
            </a:fld>
            <a:endParaRPr lang="en-US"/>
          </a:p>
        </p:txBody>
      </p:sp>
    </p:spTree>
    <p:extLst>
      <p:ext uri="{BB962C8B-B14F-4D97-AF65-F5344CB8AC3E}">
        <p14:creationId xmlns:p14="http://schemas.microsoft.com/office/powerpoint/2010/main" val="621673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explosion of data in the world has largely come from unstructured data sources that come from text sources. Thus, the ability to extract information from structured data sources is not enough. IST 664 – Natural Language Processing has helped to provide a strong groundwork in analyzing text data. The final project for this class used these skills to make a model that can classify spam vs. ham (non-spam) emails. These models were created using Python and leaning heavily on the NLTK package for formatting the data and creating the features. </a:t>
            </a:r>
          </a:p>
          <a:p>
            <a:r>
              <a:rPr lang="en-US" sz="1200" kern="1200" dirty="0">
                <a:solidFill>
                  <a:schemeClr val="tx1"/>
                </a:solidFill>
                <a:effectLst/>
                <a:latin typeface="+mn-lt"/>
                <a:ea typeface="+mn-ea"/>
                <a:cs typeface="+mn-cs"/>
              </a:rPr>
              <a:t>To perform these analyses, the data had to be converted from text to a structured format that could be used to create a model. This class taught how to convert the text to a structured format and how to create additional features from the data to improve model performance. The data pre-processing steps used to perform this analysis is very different than those performed with structured data. First, a corpus of words was created from the emails with a frequency distribution to grab the 2,000 most frequently sed words. Numerous filters were created to clean this corpus including a stop word filter to remove filler words and a non-alphabetic character filter to remove punctuations and symbols. Additional features were then created such as unigram features, bigrams, part-of-speech (POS) tags, and sentiment analysis. By combining the different features and filters with different modeling packages (sci-kit learn and NLTK).</a:t>
            </a:r>
          </a:p>
          <a:p>
            <a:endParaRPr lang="en-US" dirty="0"/>
          </a:p>
        </p:txBody>
      </p:sp>
      <p:sp>
        <p:nvSpPr>
          <p:cNvPr id="4" name="Slide Number Placeholder 3"/>
          <p:cNvSpPr>
            <a:spLocks noGrp="1"/>
          </p:cNvSpPr>
          <p:nvPr>
            <p:ph type="sldNum" sz="quarter" idx="5"/>
          </p:nvPr>
        </p:nvSpPr>
        <p:spPr/>
        <p:txBody>
          <a:bodyPr/>
          <a:lstStyle/>
          <a:p>
            <a:fld id="{CD48C095-7C6F-45FC-AFB8-020685A4E33B}" type="slidenum">
              <a:rPr lang="en-US" smtClean="0"/>
              <a:t>5</a:t>
            </a:fld>
            <a:endParaRPr lang="en-US"/>
          </a:p>
        </p:txBody>
      </p:sp>
    </p:spTree>
    <p:extLst>
      <p:ext uri="{BB962C8B-B14F-4D97-AF65-F5344CB8AC3E}">
        <p14:creationId xmlns:p14="http://schemas.microsoft.com/office/powerpoint/2010/main" val="97431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My work on the “European Soccer Match Analysis” demonstrated the broad overview of the major practice areas of data science. It touches on all the stages of the data science pipeline. Numerous data tables were pulled from a SQL database into R, cleaned and organized for analysis, and multiple analytic approaches were applied to acquire multiple new insights. After the data was obtained and cleaned, extensive exploratory data analysis (EDA) was performed to help visualize trends in the data that informed future decisions on the final analysis. After this EDA, numerous machine learning algorithms (association rule mining, clustering, random forest, support vector machine) were applied to the data to extract insights. These insights were then presented to my class through a presentation and a written paper. The whole process worked through the entire data science pipeline and demonstrated a broad overview of the major practice areas of data science. </a:t>
            </a:r>
          </a:p>
          <a:p>
            <a:r>
              <a:rPr lang="en-US" sz="1200" kern="1200" dirty="0">
                <a:solidFill>
                  <a:schemeClr val="tx1"/>
                </a:solidFill>
                <a:effectLst/>
                <a:latin typeface="+mn-lt"/>
                <a:ea typeface="+mn-ea"/>
                <a:cs typeface="+mn-cs"/>
              </a:rPr>
              <a:t> </a:t>
            </a:r>
          </a:p>
          <a:p>
            <a:pPr lvl="0"/>
            <a:r>
              <a:rPr lang="en-US" sz="1200" i="1" kern="1200" dirty="0">
                <a:solidFill>
                  <a:schemeClr val="tx1"/>
                </a:solidFill>
                <a:effectLst/>
                <a:latin typeface="+mn-lt"/>
                <a:ea typeface="+mn-ea"/>
                <a:cs typeface="+mn-cs"/>
              </a:rPr>
              <a:t>Collect and organize data.</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“European Soccer Match Analysis” proves an example of the competency developed and collecting and organizing data. Through this project, several different data tables had to be combined, cleaned, and modified to create new tables that were able to answer specific data questions. Using both R and Excel, numerous table joins were performed, new columns were created based on existing data, and data was cleaned and organized into structured data frames. This involved extensive data cleaning and demonstrated an ability to collect and organize data in a way to provide analytics. </a:t>
            </a:r>
          </a:p>
          <a:p>
            <a:pPr lvl="0"/>
            <a:r>
              <a:rPr lang="en-US" sz="1200" i="1" kern="1200" dirty="0">
                <a:solidFill>
                  <a:schemeClr val="tx1"/>
                </a:solidFill>
                <a:effectLst/>
                <a:latin typeface="+mn-lt"/>
                <a:ea typeface="+mn-ea"/>
                <a:cs typeface="+mn-cs"/>
              </a:rPr>
              <a:t>Identify patterns in data via visualization, statistical analysis, and data mining.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competency in data visualization, statistical analysis, and data mining can be exemplified from my project on “Shelter Animal Outcome Analysis”. As part of the EDA process, I created histograms, bar charts, box plots, and line graphs that showed trends in the data. This involved statistical analysis as means of the data were compared to each other and regressions were run to display trends in the data. Finally, random forest models were applied to predict the outcomes and discover the most important features in the data. Overall, this project demonstrates my capabilities in data visualization, statistical analysis, and data mining. </a:t>
            </a:r>
          </a:p>
          <a:p>
            <a:r>
              <a:rPr lang="en-US" sz="1200" i="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0"/>
            <a:r>
              <a:rPr lang="en-US" sz="1200" i="1" kern="1200" dirty="0">
                <a:solidFill>
                  <a:schemeClr val="tx1"/>
                </a:solidFill>
                <a:effectLst/>
                <a:latin typeface="+mn-lt"/>
                <a:ea typeface="+mn-ea"/>
                <a:cs typeface="+mn-cs"/>
              </a:rPr>
              <a:t>Develop alternative strategies based on the data.</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“Spam Email Classification” project helped developed alternative strategies based on the data as this project dealt with unstructured text data. To adjust to this, the data had to be formatted out of the unstructured format into a more structured one so analysis could be conducted. After the data was in a data frame format, numerous approaches were taken to find which performed best. To find the best model, multiple different machine learning algorithms were performed on slightly modified tables that included different features. By cycling through these different machine learning algorithms and data tables, the best model was found to help answer the question. This process of transforming the data and iterating through different data and algorithms demonstrated my ability to take alternative strategies based on the data. </a:t>
            </a:r>
          </a:p>
          <a:p>
            <a:r>
              <a:rPr lang="en-US" sz="1200" kern="1200" dirty="0">
                <a:solidFill>
                  <a:schemeClr val="tx1"/>
                </a:solidFill>
                <a:effectLst/>
                <a:latin typeface="+mn-lt"/>
                <a:ea typeface="+mn-ea"/>
                <a:cs typeface="+mn-cs"/>
              </a:rPr>
              <a:t> </a:t>
            </a:r>
          </a:p>
          <a:p>
            <a:pPr lvl="0"/>
            <a:r>
              <a:rPr lang="en-US" sz="1200" i="1" kern="1200" dirty="0">
                <a:solidFill>
                  <a:schemeClr val="tx1"/>
                </a:solidFill>
                <a:effectLst/>
                <a:latin typeface="+mn-lt"/>
                <a:ea typeface="+mn-ea"/>
                <a:cs typeface="+mn-cs"/>
              </a:rPr>
              <a:t>Develop a plan of action to implement the business decisions derived from the analyses.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My “2008 Arrival Delay Analysis: American Airlines vs. Everyone Else” demonstrates my competency to implement the business decisions derived from the analysis. This entire project was taken from the perspective as employees of American Airlines. The analysis performed used the entire dataset to compare performance from American Airlines to their competitors to see where they had weaknesses that should be improved on, and where they had strengths to maintain performance on. From the analysis, we were able to discover what leads to the majority of arrival delays and recommend some steps to improve upon their arrival stats. </a:t>
            </a:r>
          </a:p>
          <a:p>
            <a:pPr lvl="0"/>
            <a:r>
              <a:rPr lang="en-US" sz="1200" i="1" kern="1200" dirty="0">
                <a:solidFill>
                  <a:schemeClr val="tx1"/>
                </a:solidFill>
                <a:effectLst/>
                <a:latin typeface="+mn-lt"/>
                <a:ea typeface="+mn-ea"/>
                <a:cs typeface="+mn-cs"/>
              </a:rPr>
              <a:t>Demonstrate communication skills regarding data and its analysis for managers, IT professionals, programmers, statisticians, and other relevant professional in their organization.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the projects completed in this program have helped demonstrate my competency in communications skills regarding data and its analysis. For each project I completed, the results were presented to my class through a formal presentation. The data and analysis shown during this step was kept at a high level to deliver this information to those who did not have any subject matter expertise in the matter. Additionally, the analysis shown did not give overwhelming details on the data cleaning or analyses performed, but instead kept this information at a level appropriate for those in the audience. The written papers, on the other hand, went into more extensive details on the data cleaning and analyses performed. They gave rationale on the algorithms used, including reasonings for the algorithms that were used for each analysis. These papers included details that were appropriate for more data-literate members of the organization. By understanding what information to convey to different audiences, these projects have helped demonstrate my communication skills regarding data and its analysis. </a:t>
            </a:r>
          </a:p>
          <a:p>
            <a:r>
              <a:rPr lang="en-US" sz="1200" kern="1200" dirty="0">
                <a:solidFill>
                  <a:schemeClr val="tx1"/>
                </a:solidFill>
                <a:effectLst/>
                <a:latin typeface="+mn-lt"/>
                <a:ea typeface="+mn-ea"/>
                <a:cs typeface="+mn-cs"/>
              </a:rPr>
              <a:t> </a:t>
            </a:r>
          </a:p>
          <a:p>
            <a:pPr lvl="0"/>
            <a:r>
              <a:rPr lang="en-US" sz="1200" i="1" kern="1200" dirty="0">
                <a:solidFill>
                  <a:schemeClr val="tx1"/>
                </a:solidFill>
                <a:effectLst/>
                <a:latin typeface="+mn-lt"/>
                <a:ea typeface="+mn-ea"/>
                <a:cs typeface="+mn-cs"/>
              </a:rPr>
              <a:t>Synthesize the ethical dimensions of data science practice (e.g., privacy).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my most recent project on “Recordable Incidents and Near-Misses in the Workplace”, my team applied the ethical dimensions of a data science practice. Since this project involved company data for multiple companies, our team took steps prior to any analysis to scrub the company info from the analysis. In our presentation to our class, all companies discussed were listed as aliases (e.g. Company D) so no company data was leaked. </a:t>
            </a:r>
          </a:p>
          <a:p>
            <a:endParaRPr lang="en-US" dirty="0"/>
          </a:p>
        </p:txBody>
      </p:sp>
      <p:sp>
        <p:nvSpPr>
          <p:cNvPr id="4" name="Slide Number Placeholder 3"/>
          <p:cNvSpPr>
            <a:spLocks noGrp="1"/>
          </p:cNvSpPr>
          <p:nvPr>
            <p:ph type="sldNum" sz="quarter" idx="5"/>
          </p:nvPr>
        </p:nvSpPr>
        <p:spPr/>
        <p:txBody>
          <a:bodyPr/>
          <a:lstStyle/>
          <a:p>
            <a:fld id="{CD48C095-7C6F-45FC-AFB8-020685A4E33B}" type="slidenum">
              <a:rPr lang="en-US" smtClean="0"/>
              <a:t>6</a:t>
            </a:fld>
            <a:endParaRPr lang="en-US"/>
          </a:p>
        </p:txBody>
      </p:sp>
    </p:spTree>
    <p:extLst>
      <p:ext uri="{BB962C8B-B14F-4D97-AF65-F5344CB8AC3E}">
        <p14:creationId xmlns:p14="http://schemas.microsoft.com/office/powerpoint/2010/main" val="1625060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4/9/2019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4/9/2019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4/9/2019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4/9/2019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4/9/2019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4/9/2019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4/9/2019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4/9/2019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4/9/2019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683F9-EFD0-4F02-8F66-00645C4898FE}"/>
              </a:ext>
            </a:extLst>
          </p:cNvPr>
          <p:cNvSpPr>
            <a:spLocks noGrp="1"/>
          </p:cNvSpPr>
          <p:nvPr>
            <p:ph type="ctrTitle"/>
          </p:nvPr>
        </p:nvSpPr>
        <p:spPr/>
        <p:txBody>
          <a:bodyPr/>
          <a:lstStyle/>
          <a:p>
            <a:r>
              <a:rPr lang="en-US" dirty="0"/>
              <a:t>Syracuse Portfolio</a:t>
            </a:r>
          </a:p>
        </p:txBody>
      </p:sp>
      <p:sp>
        <p:nvSpPr>
          <p:cNvPr id="3" name="Subtitle 2">
            <a:extLst>
              <a:ext uri="{FF2B5EF4-FFF2-40B4-BE49-F238E27FC236}">
                <a16:creationId xmlns:a16="http://schemas.microsoft.com/office/drawing/2014/main" id="{8B7FBAA2-E0E5-4336-A8E5-5C2A3F01BF1A}"/>
              </a:ext>
            </a:extLst>
          </p:cNvPr>
          <p:cNvSpPr>
            <a:spLocks noGrp="1"/>
          </p:cNvSpPr>
          <p:nvPr>
            <p:ph type="subTitle" idx="1"/>
          </p:nvPr>
        </p:nvSpPr>
        <p:spPr/>
        <p:txBody>
          <a:bodyPr/>
          <a:lstStyle/>
          <a:p>
            <a:r>
              <a:rPr lang="en-US" dirty="0"/>
              <a:t>Brandon Croarkin</a:t>
            </a:r>
          </a:p>
        </p:txBody>
      </p:sp>
    </p:spTree>
    <p:extLst>
      <p:ext uri="{BB962C8B-B14F-4D97-AF65-F5344CB8AC3E}">
        <p14:creationId xmlns:p14="http://schemas.microsoft.com/office/powerpoint/2010/main" val="3946637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4B13090-5423-4871-9533-D8D2E8CC4DF9}"/>
              </a:ext>
            </a:extLst>
          </p:cNvPr>
          <p:cNvSpPr>
            <a:spLocks noGrp="1"/>
          </p:cNvSpPr>
          <p:nvPr>
            <p:ph type="title"/>
          </p:nvPr>
        </p:nvSpPr>
        <p:spPr>
          <a:xfrm>
            <a:off x="582431" y="4049486"/>
            <a:ext cx="4825480" cy="1883228"/>
          </a:xfrm>
        </p:spPr>
        <p:txBody>
          <a:bodyPr vert="horz" lIns="91440" tIns="45720" rIns="91440" bIns="45720" rtlCol="0" anchor="ctr">
            <a:normAutofit/>
          </a:bodyPr>
          <a:lstStyle/>
          <a:p>
            <a:pPr>
              <a:lnSpc>
                <a:spcPct val="90000"/>
              </a:lnSpc>
            </a:pPr>
            <a:r>
              <a:rPr lang="en-US" sz="3100" dirty="0">
                <a:solidFill>
                  <a:srgbClr val="FFFFFF"/>
                </a:solidFill>
              </a:rPr>
              <a:t>2008 Arrival Delay Analysis: American Airlines vs. Everyone Else</a:t>
            </a:r>
          </a:p>
        </p:txBody>
      </p:sp>
      <p:pic>
        <p:nvPicPr>
          <p:cNvPr id="7" name="Shape 129" descr="A screenshot of a cell phone&#10;&#10;Description generated with high confidence">
            <a:extLst>
              <a:ext uri="{FF2B5EF4-FFF2-40B4-BE49-F238E27FC236}">
                <a16:creationId xmlns:a16="http://schemas.microsoft.com/office/drawing/2014/main" id="{103F1943-5EA2-4677-8EE8-25784202AC83}"/>
              </a:ext>
            </a:extLst>
          </p:cNvPr>
          <p:cNvPicPr preferRelativeResize="0"/>
          <p:nvPr/>
        </p:nvPicPr>
        <p:blipFill>
          <a:blip r:embed="rId3">
            <a:extLst/>
          </a:blip>
          <a:stretch>
            <a:fillRect/>
          </a:stretch>
        </p:blipFill>
        <p:spPr>
          <a:xfrm>
            <a:off x="1063691" y="893546"/>
            <a:ext cx="3331905" cy="2057634"/>
          </a:xfrm>
          <a:prstGeom prst="rect">
            <a:avLst/>
          </a:prstGeom>
          <a:noFill/>
        </p:spPr>
      </p:pic>
      <p:pic>
        <p:nvPicPr>
          <p:cNvPr id="9" name="Shape 136">
            <a:extLst>
              <a:ext uri="{FF2B5EF4-FFF2-40B4-BE49-F238E27FC236}">
                <a16:creationId xmlns:a16="http://schemas.microsoft.com/office/drawing/2014/main" id="{62C754B1-7522-45F7-8FA2-EF4AA99DA29D}"/>
              </a:ext>
            </a:extLst>
          </p:cNvPr>
          <p:cNvPicPr preferRelativeResize="0"/>
          <p:nvPr/>
        </p:nvPicPr>
        <p:blipFill>
          <a:blip r:embed="rId4">
            <a:extLst/>
          </a:blip>
          <a:stretch>
            <a:fillRect/>
          </a:stretch>
        </p:blipFill>
        <p:spPr>
          <a:xfrm>
            <a:off x="4755503" y="893764"/>
            <a:ext cx="3331905" cy="2057198"/>
          </a:xfrm>
          <a:prstGeom prst="rect">
            <a:avLst/>
          </a:prstGeom>
          <a:noFill/>
        </p:spPr>
      </p:pic>
      <p:pic>
        <p:nvPicPr>
          <p:cNvPr id="5" name="Shape 100" descr="A picture containing dark&#10;&#10;Description generated with very high confidence">
            <a:extLst>
              <a:ext uri="{FF2B5EF4-FFF2-40B4-BE49-F238E27FC236}">
                <a16:creationId xmlns:a16="http://schemas.microsoft.com/office/drawing/2014/main" id="{A6B7C0C8-CC4E-4258-AC5B-62669A9CA98F}"/>
              </a:ext>
            </a:extLst>
          </p:cNvPr>
          <p:cNvPicPr preferRelativeResize="0"/>
          <p:nvPr/>
        </p:nvPicPr>
        <p:blipFill>
          <a:blip r:embed="rId5">
            <a:extLst/>
          </a:blip>
          <a:stretch>
            <a:fillRect/>
          </a:stretch>
        </p:blipFill>
        <p:spPr>
          <a:xfrm>
            <a:off x="8447314" y="785419"/>
            <a:ext cx="3260054" cy="2273887"/>
          </a:xfrm>
          <a:prstGeom prst="rect">
            <a:avLst/>
          </a:prstGeom>
          <a:noFill/>
        </p:spPr>
      </p:pic>
      <p:sp>
        <p:nvSpPr>
          <p:cNvPr id="8" name="TextBox 7">
            <a:extLst>
              <a:ext uri="{FF2B5EF4-FFF2-40B4-BE49-F238E27FC236}">
                <a16:creationId xmlns:a16="http://schemas.microsoft.com/office/drawing/2014/main" id="{F1B04D4B-DEB4-4DA1-A38B-34994DB336D9}"/>
              </a:ext>
            </a:extLst>
          </p:cNvPr>
          <p:cNvSpPr txBox="1"/>
          <p:nvPr/>
        </p:nvSpPr>
        <p:spPr>
          <a:xfrm>
            <a:off x="5407875" y="4049485"/>
            <a:ext cx="4846151" cy="1883229"/>
          </a:xfrm>
          <a:prstGeom prst="rect">
            <a:avLst/>
          </a:prstGeom>
        </p:spPr>
        <p:txBody>
          <a:bodyPr vert="horz" lIns="91440" tIns="45720" rIns="91440" bIns="45720" rtlCol="0" anchor="ctr">
            <a:normAutofit/>
          </a:bodyPr>
          <a:lstStyle/>
          <a:p>
            <a:pPr>
              <a:spcBef>
                <a:spcPct val="20000"/>
              </a:spcBef>
              <a:spcAft>
                <a:spcPts val="600"/>
              </a:spcAft>
              <a:buClr>
                <a:schemeClr val="accent1"/>
              </a:buClr>
            </a:pPr>
            <a:r>
              <a:rPr lang="en-US" b="1" dirty="0">
                <a:solidFill>
                  <a:srgbClr val="FFFFFF"/>
                </a:solidFill>
              </a:rPr>
              <a:t>Project Objectives:</a:t>
            </a:r>
          </a:p>
          <a:p>
            <a:pPr marL="285750" indent="-285750">
              <a:spcBef>
                <a:spcPct val="20000"/>
              </a:spcBef>
              <a:spcAft>
                <a:spcPts val="600"/>
              </a:spcAft>
              <a:buClr>
                <a:schemeClr val="accent1"/>
              </a:buClr>
              <a:buFont typeface="Wingdings 2" charset="2"/>
              <a:buChar char=""/>
            </a:pPr>
            <a:r>
              <a:rPr lang="en-US" dirty="0">
                <a:solidFill>
                  <a:srgbClr val="FFFFFF"/>
                </a:solidFill>
              </a:rPr>
              <a:t>Find where the biggest pain points were for American Airlines</a:t>
            </a:r>
          </a:p>
          <a:p>
            <a:pPr marL="285750" indent="-285750">
              <a:spcBef>
                <a:spcPct val="20000"/>
              </a:spcBef>
              <a:spcAft>
                <a:spcPts val="600"/>
              </a:spcAft>
              <a:buClr>
                <a:schemeClr val="accent1"/>
              </a:buClr>
              <a:buFont typeface="Wingdings 2" charset="2"/>
              <a:buChar char=""/>
            </a:pPr>
            <a:r>
              <a:rPr lang="en-US" dirty="0">
                <a:solidFill>
                  <a:srgbClr val="FFFFFF"/>
                </a:solidFill>
              </a:rPr>
              <a:t>Compare findings to the industry</a:t>
            </a:r>
          </a:p>
          <a:p>
            <a:pPr marL="285750" indent="-285750">
              <a:spcBef>
                <a:spcPct val="20000"/>
              </a:spcBef>
              <a:spcAft>
                <a:spcPts val="600"/>
              </a:spcAft>
              <a:buClr>
                <a:schemeClr val="accent1"/>
              </a:buClr>
              <a:buFont typeface="Wingdings 2" charset="2"/>
              <a:buChar char=""/>
            </a:pPr>
            <a:r>
              <a:rPr lang="en-US" dirty="0">
                <a:solidFill>
                  <a:srgbClr val="FFFFFF"/>
                </a:solidFill>
              </a:rPr>
              <a:t>Minimize future arrival delays </a:t>
            </a:r>
          </a:p>
        </p:txBody>
      </p:sp>
    </p:spTree>
    <p:extLst>
      <p:ext uri="{BB962C8B-B14F-4D97-AF65-F5344CB8AC3E}">
        <p14:creationId xmlns:p14="http://schemas.microsoft.com/office/powerpoint/2010/main" val="176311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B44C99C-8BE8-47A4-AE80-E0F8970B2657}"/>
              </a:ext>
            </a:extLst>
          </p:cNvPr>
          <p:cNvSpPr>
            <a:spLocks noGrp="1"/>
          </p:cNvSpPr>
          <p:nvPr>
            <p:ph type="title"/>
          </p:nvPr>
        </p:nvSpPr>
        <p:spPr>
          <a:xfrm>
            <a:off x="1063691" y="4049486"/>
            <a:ext cx="4825480" cy="1883228"/>
          </a:xfrm>
        </p:spPr>
        <p:txBody>
          <a:bodyPr anchor="ctr">
            <a:normAutofit/>
          </a:bodyPr>
          <a:lstStyle/>
          <a:p>
            <a:r>
              <a:rPr lang="en-US">
                <a:solidFill>
                  <a:srgbClr val="FFFFFF"/>
                </a:solidFill>
              </a:rPr>
              <a:t>European Soccer Match Analysis</a:t>
            </a:r>
          </a:p>
        </p:txBody>
      </p:sp>
      <p:pic>
        <p:nvPicPr>
          <p:cNvPr id="6" name="Picture 5" descr="A screenshot of a map&#10;&#10;Description generated with very high confidence">
            <a:extLst>
              <a:ext uri="{FF2B5EF4-FFF2-40B4-BE49-F238E27FC236}">
                <a16:creationId xmlns:a16="http://schemas.microsoft.com/office/drawing/2014/main" id="{E4F89A91-7164-4FDC-BAA1-802D594F9F63}"/>
              </a:ext>
            </a:extLst>
          </p:cNvPr>
          <p:cNvPicPr>
            <a:picLocks noChangeAspect="1"/>
          </p:cNvPicPr>
          <p:nvPr/>
        </p:nvPicPr>
        <p:blipFill>
          <a:blip r:embed="rId3"/>
          <a:stretch>
            <a:fillRect/>
          </a:stretch>
        </p:blipFill>
        <p:spPr>
          <a:xfrm>
            <a:off x="1063691" y="981100"/>
            <a:ext cx="3331905" cy="1882525"/>
          </a:xfrm>
          <a:prstGeom prst="rect">
            <a:avLst/>
          </a:prstGeom>
        </p:spPr>
      </p:pic>
      <p:pic>
        <p:nvPicPr>
          <p:cNvPr id="4" name="Picture 3" descr="A close up of text on a white background&#10;&#10;Description generated with high confidence">
            <a:extLst>
              <a:ext uri="{FF2B5EF4-FFF2-40B4-BE49-F238E27FC236}">
                <a16:creationId xmlns:a16="http://schemas.microsoft.com/office/drawing/2014/main" id="{8AEA15BB-8AFD-4552-A347-55FCCAF0964A}"/>
              </a:ext>
            </a:extLst>
          </p:cNvPr>
          <p:cNvPicPr>
            <a:picLocks noChangeAspect="1"/>
          </p:cNvPicPr>
          <p:nvPr/>
        </p:nvPicPr>
        <p:blipFill>
          <a:blip r:embed="rId4"/>
          <a:stretch>
            <a:fillRect/>
          </a:stretch>
        </p:blipFill>
        <p:spPr>
          <a:xfrm>
            <a:off x="4755503" y="981100"/>
            <a:ext cx="3331905" cy="1882525"/>
          </a:xfrm>
          <a:prstGeom prst="rect">
            <a:avLst/>
          </a:prstGeom>
        </p:spPr>
      </p:pic>
      <p:pic>
        <p:nvPicPr>
          <p:cNvPr id="5" name="Picture 4" descr="A close up of a pencil&#10;&#10;Description generated with high confidence">
            <a:extLst>
              <a:ext uri="{FF2B5EF4-FFF2-40B4-BE49-F238E27FC236}">
                <a16:creationId xmlns:a16="http://schemas.microsoft.com/office/drawing/2014/main" id="{3F875595-429B-406D-B3C3-B51BB8ECCC06}"/>
              </a:ext>
            </a:extLst>
          </p:cNvPr>
          <p:cNvPicPr>
            <a:picLocks noChangeAspect="1"/>
          </p:cNvPicPr>
          <p:nvPr/>
        </p:nvPicPr>
        <p:blipFill>
          <a:blip r:embed="rId5"/>
          <a:stretch>
            <a:fillRect/>
          </a:stretch>
        </p:blipFill>
        <p:spPr>
          <a:xfrm>
            <a:off x="8447314" y="948422"/>
            <a:ext cx="3260054" cy="1947882"/>
          </a:xfrm>
          <a:prstGeom prst="rect">
            <a:avLst/>
          </a:prstGeom>
        </p:spPr>
      </p:pic>
      <p:sp>
        <p:nvSpPr>
          <p:cNvPr id="3" name="Content Placeholder 2">
            <a:extLst>
              <a:ext uri="{FF2B5EF4-FFF2-40B4-BE49-F238E27FC236}">
                <a16:creationId xmlns:a16="http://schemas.microsoft.com/office/drawing/2014/main" id="{0D610849-1EE0-4FC9-B94D-713DCBD2222E}"/>
              </a:ext>
            </a:extLst>
          </p:cNvPr>
          <p:cNvSpPr>
            <a:spLocks noGrp="1"/>
          </p:cNvSpPr>
          <p:nvPr>
            <p:ph idx="1"/>
          </p:nvPr>
        </p:nvSpPr>
        <p:spPr>
          <a:xfrm>
            <a:off x="6338316" y="4049485"/>
            <a:ext cx="4846151" cy="1883229"/>
          </a:xfrm>
        </p:spPr>
        <p:txBody>
          <a:bodyPr>
            <a:normAutofit/>
          </a:bodyPr>
          <a:lstStyle/>
          <a:p>
            <a:pPr marL="0" indent="0">
              <a:lnSpc>
                <a:spcPct val="90000"/>
              </a:lnSpc>
              <a:buNone/>
            </a:pPr>
            <a:r>
              <a:rPr lang="en-US" sz="1300" dirty="0">
                <a:solidFill>
                  <a:srgbClr val="FFFFFF"/>
                </a:solidFill>
              </a:rPr>
              <a:t>Project Objectives:</a:t>
            </a:r>
          </a:p>
          <a:p>
            <a:pPr>
              <a:lnSpc>
                <a:spcPct val="90000"/>
              </a:lnSpc>
            </a:pPr>
            <a:r>
              <a:rPr lang="en-US" sz="1300" dirty="0">
                <a:solidFill>
                  <a:srgbClr val="FFFFFF"/>
                </a:solidFill>
              </a:rPr>
              <a:t>What interesting findings can be found in the data?</a:t>
            </a:r>
          </a:p>
          <a:p>
            <a:pPr>
              <a:lnSpc>
                <a:spcPct val="90000"/>
              </a:lnSpc>
            </a:pPr>
            <a:r>
              <a:rPr lang="en-US" sz="1300" dirty="0">
                <a:solidFill>
                  <a:srgbClr val="FFFFFF"/>
                </a:solidFill>
              </a:rPr>
              <a:t>Do playing styles differ between leagues?</a:t>
            </a:r>
          </a:p>
          <a:p>
            <a:pPr>
              <a:lnSpc>
                <a:spcPct val="90000"/>
              </a:lnSpc>
            </a:pPr>
            <a:r>
              <a:rPr lang="en-US" sz="1300" dirty="0">
                <a:solidFill>
                  <a:srgbClr val="FFFFFF"/>
                </a:solidFill>
              </a:rPr>
              <a:t>What has the biggest impact on a soccer player rating?</a:t>
            </a:r>
          </a:p>
          <a:p>
            <a:pPr>
              <a:lnSpc>
                <a:spcPct val="90000"/>
              </a:lnSpc>
            </a:pPr>
            <a:r>
              <a:rPr lang="en-US" sz="1300" dirty="0">
                <a:solidFill>
                  <a:srgbClr val="FFFFFF"/>
                </a:solidFill>
              </a:rPr>
              <a:t>How accurately can a soccer match be predicted? Can it beat the betting odds?</a:t>
            </a:r>
          </a:p>
        </p:txBody>
      </p:sp>
    </p:spTree>
    <p:extLst>
      <p:ext uri="{BB962C8B-B14F-4D97-AF65-F5344CB8AC3E}">
        <p14:creationId xmlns:p14="http://schemas.microsoft.com/office/powerpoint/2010/main" val="404890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64B6239-25A7-43B0-A903-C2ABED1FCE83}"/>
              </a:ext>
            </a:extLst>
          </p:cNvPr>
          <p:cNvSpPr>
            <a:spLocks noGrp="1"/>
          </p:cNvSpPr>
          <p:nvPr>
            <p:ph type="title"/>
          </p:nvPr>
        </p:nvSpPr>
        <p:spPr>
          <a:xfrm>
            <a:off x="1063691" y="4049486"/>
            <a:ext cx="4825480" cy="1883228"/>
          </a:xfrm>
        </p:spPr>
        <p:txBody>
          <a:bodyPr anchor="ctr">
            <a:normAutofit/>
          </a:bodyPr>
          <a:lstStyle/>
          <a:p>
            <a:r>
              <a:rPr lang="en-US">
                <a:solidFill>
                  <a:srgbClr val="FFFFFF"/>
                </a:solidFill>
              </a:rPr>
              <a:t>Shelter Animal Outcome Analysis</a:t>
            </a:r>
          </a:p>
        </p:txBody>
      </p:sp>
      <p:pic>
        <p:nvPicPr>
          <p:cNvPr id="6" name="Picture 5" descr="A close up of a map&#10;&#10;Description generated with very high confidence">
            <a:extLst>
              <a:ext uri="{FF2B5EF4-FFF2-40B4-BE49-F238E27FC236}">
                <a16:creationId xmlns:a16="http://schemas.microsoft.com/office/drawing/2014/main" id="{2C5424B8-A548-4065-8389-D97D8879B3BB}"/>
              </a:ext>
            </a:extLst>
          </p:cNvPr>
          <p:cNvPicPr/>
          <p:nvPr/>
        </p:nvPicPr>
        <p:blipFill>
          <a:blip r:embed="rId3"/>
          <a:stretch>
            <a:fillRect/>
          </a:stretch>
        </p:blipFill>
        <p:spPr>
          <a:xfrm>
            <a:off x="1063691" y="847824"/>
            <a:ext cx="3331905" cy="2149078"/>
          </a:xfrm>
          <a:prstGeom prst="rect">
            <a:avLst/>
          </a:prstGeom>
        </p:spPr>
      </p:pic>
      <p:pic>
        <p:nvPicPr>
          <p:cNvPr id="5" name="Content Placeholder 3" descr="A screenshot of a cell phone&#10;&#10;Description generated with very high confidence">
            <a:extLst>
              <a:ext uri="{FF2B5EF4-FFF2-40B4-BE49-F238E27FC236}">
                <a16:creationId xmlns:a16="http://schemas.microsoft.com/office/drawing/2014/main" id="{A579A392-703D-4F8C-8076-D504C8DADA0A}"/>
              </a:ext>
            </a:extLst>
          </p:cNvPr>
          <p:cNvPicPr>
            <a:picLocks/>
          </p:cNvPicPr>
          <p:nvPr/>
        </p:nvPicPr>
        <p:blipFill>
          <a:blip r:embed="rId4"/>
          <a:stretch>
            <a:fillRect/>
          </a:stretch>
        </p:blipFill>
        <p:spPr>
          <a:xfrm>
            <a:off x="4755503" y="850796"/>
            <a:ext cx="3331905" cy="2143134"/>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037C8041-6BB4-4BB3-9CAA-6E94AD1F3FD5}"/>
              </a:ext>
            </a:extLst>
          </p:cNvPr>
          <p:cNvPicPr/>
          <p:nvPr/>
        </p:nvPicPr>
        <p:blipFill>
          <a:blip r:embed="rId5"/>
          <a:stretch>
            <a:fillRect/>
          </a:stretch>
        </p:blipFill>
        <p:spPr>
          <a:xfrm>
            <a:off x="8447314" y="774517"/>
            <a:ext cx="3260054" cy="2295692"/>
          </a:xfrm>
          <a:prstGeom prst="rect">
            <a:avLst/>
          </a:prstGeom>
        </p:spPr>
      </p:pic>
      <p:sp>
        <p:nvSpPr>
          <p:cNvPr id="3" name="Content Placeholder 2">
            <a:extLst>
              <a:ext uri="{FF2B5EF4-FFF2-40B4-BE49-F238E27FC236}">
                <a16:creationId xmlns:a16="http://schemas.microsoft.com/office/drawing/2014/main" id="{4F5AB1BB-9F98-40E9-B76A-956CF98F11B8}"/>
              </a:ext>
            </a:extLst>
          </p:cNvPr>
          <p:cNvSpPr>
            <a:spLocks noGrp="1"/>
          </p:cNvSpPr>
          <p:nvPr>
            <p:ph idx="1"/>
          </p:nvPr>
        </p:nvSpPr>
        <p:spPr>
          <a:xfrm>
            <a:off x="6338316" y="4049485"/>
            <a:ext cx="4846151" cy="1883229"/>
          </a:xfrm>
        </p:spPr>
        <p:txBody>
          <a:bodyPr>
            <a:normAutofit/>
          </a:bodyPr>
          <a:lstStyle/>
          <a:p>
            <a:pPr marL="0" indent="0">
              <a:buNone/>
            </a:pPr>
            <a:r>
              <a:rPr lang="en-US">
                <a:solidFill>
                  <a:srgbClr val="FFFFFF"/>
                </a:solidFill>
              </a:rPr>
              <a:t>Project Objective</a:t>
            </a:r>
          </a:p>
          <a:p>
            <a:r>
              <a:rPr lang="en-US">
                <a:solidFill>
                  <a:srgbClr val="FFFFFF"/>
                </a:solidFill>
              </a:rPr>
              <a:t>Use data pipeline to predict shelter animal outcomes</a:t>
            </a:r>
          </a:p>
        </p:txBody>
      </p:sp>
    </p:spTree>
    <p:extLst>
      <p:ext uri="{BB962C8B-B14F-4D97-AF65-F5344CB8AC3E}">
        <p14:creationId xmlns:p14="http://schemas.microsoft.com/office/powerpoint/2010/main" val="178205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C759B6-2A4F-4C8C-8D2F-E0043C2B8988}"/>
              </a:ext>
            </a:extLst>
          </p:cNvPr>
          <p:cNvSpPr>
            <a:spLocks noGrp="1"/>
          </p:cNvSpPr>
          <p:nvPr>
            <p:ph type="title"/>
          </p:nvPr>
        </p:nvSpPr>
        <p:spPr>
          <a:xfrm>
            <a:off x="1063691" y="4049486"/>
            <a:ext cx="4825480" cy="1883228"/>
          </a:xfrm>
        </p:spPr>
        <p:txBody>
          <a:bodyPr anchor="ctr">
            <a:normAutofit/>
          </a:bodyPr>
          <a:lstStyle/>
          <a:p>
            <a:r>
              <a:rPr lang="en-US">
                <a:solidFill>
                  <a:srgbClr val="FFFFFF"/>
                </a:solidFill>
              </a:rPr>
              <a:t>Spam Email Classification</a:t>
            </a:r>
          </a:p>
        </p:txBody>
      </p:sp>
      <p:pic>
        <p:nvPicPr>
          <p:cNvPr id="5" name="Picture 4" descr="A screen shot of a computer&#10;&#10;Description generated with very high confidence">
            <a:extLst>
              <a:ext uri="{FF2B5EF4-FFF2-40B4-BE49-F238E27FC236}">
                <a16:creationId xmlns:a16="http://schemas.microsoft.com/office/drawing/2014/main" id="{146DB5F6-C7C8-46EF-B9B1-2B0C7A094C87}"/>
              </a:ext>
            </a:extLst>
          </p:cNvPr>
          <p:cNvPicPr/>
          <p:nvPr/>
        </p:nvPicPr>
        <p:blipFill>
          <a:blip r:embed="rId3"/>
          <a:stretch>
            <a:fillRect/>
          </a:stretch>
        </p:blipFill>
        <p:spPr>
          <a:xfrm>
            <a:off x="657724" y="830679"/>
            <a:ext cx="6132251" cy="1871603"/>
          </a:xfrm>
          <a:prstGeom prst="rect">
            <a:avLst/>
          </a:prstGeom>
        </p:spPr>
      </p:pic>
      <p:pic>
        <p:nvPicPr>
          <p:cNvPr id="4" name="Picture 3" descr="A close up of a piece of paper&#10;&#10;Description generated with very high confidence">
            <a:extLst>
              <a:ext uri="{FF2B5EF4-FFF2-40B4-BE49-F238E27FC236}">
                <a16:creationId xmlns:a16="http://schemas.microsoft.com/office/drawing/2014/main" id="{FA3E0C9D-D2B8-41AD-9CEB-70C6CA9F9612}"/>
              </a:ext>
            </a:extLst>
          </p:cNvPr>
          <p:cNvPicPr/>
          <p:nvPr/>
        </p:nvPicPr>
        <p:blipFill>
          <a:blip r:embed="rId4"/>
          <a:stretch>
            <a:fillRect/>
          </a:stretch>
        </p:blipFill>
        <p:spPr>
          <a:xfrm>
            <a:off x="7443389" y="484633"/>
            <a:ext cx="3402911" cy="2875460"/>
          </a:xfrm>
          <a:prstGeom prst="rect">
            <a:avLst/>
          </a:prstGeom>
        </p:spPr>
      </p:pic>
      <p:sp>
        <p:nvSpPr>
          <p:cNvPr id="3" name="Content Placeholder 2">
            <a:extLst>
              <a:ext uri="{FF2B5EF4-FFF2-40B4-BE49-F238E27FC236}">
                <a16:creationId xmlns:a16="http://schemas.microsoft.com/office/drawing/2014/main" id="{52726E0C-9287-44BC-9B07-B01D436F4366}"/>
              </a:ext>
            </a:extLst>
          </p:cNvPr>
          <p:cNvSpPr>
            <a:spLocks noGrp="1"/>
          </p:cNvSpPr>
          <p:nvPr>
            <p:ph idx="1"/>
          </p:nvPr>
        </p:nvSpPr>
        <p:spPr>
          <a:xfrm>
            <a:off x="6338316" y="4049485"/>
            <a:ext cx="4846151" cy="1883229"/>
          </a:xfrm>
        </p:spPr>
        <p:txBody>
          <a:bodyPr>
            <a:normAutofit/>
          </a:bodyPr>
          <a:lstStyle/>
          <a:p>
            <a:pPr marL="0" indent="0">
              <a:lnSpc>
                <a:spcPct val="90000"/>
              </a:lnSpc>
              <a:buNone/>
            </a:pPr>
            <a:r>
              <a:rPr lang="en-US">
                <a:solidFill>
                  <a:srgbClr val="FFFFFF"/>
                </a:solidFill>
              </a:rPr>
              <a:t>Project Objectives:</a:t>
            </a:r>
          </a:p>
          <a:p>
            <a:pPr>
              <a:lnSpc>
                <a:spcPct val="90000"/>
              </a:lnSpc>
            </a:pPr>
            <a:r>
              <a:rPr lang="en-US">
                <a:solidFill>
                  <a:srgbClr val="FFFFFF"/>
                </a:solidFill>
              </a:rPr>
              <a:t>Determine the best method for classifying emails as spam or non-spam.</a:t>
            </a:r>
          </a:p>
          <a:p>
            <a:pPr>
              <a:lnSpc>
                <a:spcPct val="90000"/>
              </a:lnSpc>
            </a:pPr>
            <a:r>
              <a:rPr lang="en-US">
                <a:solidFill>
                  <a:srgbClr val="FFFFFF"/>
                </a:solidFill>
              </a:rPr>
              <a:t>Determine top words that help differentiate the two types.</a:t>
            </a:r>
          </a:p>
        </p:txBody>
      </p:sp>
    </p:spTree>
    <p:extLst>
      <p:ext uri="{BB962C8B-B14F-4D97-AF65-F5344CB8AC3E}">
        <p14:creationId xmlns:p14="http://schemas.microsoft.com/office/powerpoint/2010/main" val="96944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46F4-0BB7-446F-B51D-82224FE347A5}"/>
              </a:ext>
            </a:extLst>
          </p:cNvPr>
          <p:cNvSpPr>
            <a:spLocks noGrp="1"/>
          </p:cNvSpPr>
          <p:nvPr>
            <p:ph type="title"/>
          </p:nvPr>
        </p:nvSpPr>
        <p:spPr/>
        <p:txBody>
          <a:bodyPr/>
          <a:lstStyle/>
          <a:p>
            <a:r>
              <a:rPr lang="en-US" dirty="0"/>
              <a:t>Learning Goal Outcomes</a:t>
            </a:r>
          </a:p>
        </p:txBody>
      </p:sp>
      <p:sp>
        <p:nvSpPr>
          <p:cNvPr id="3" name="Content Placeholder 2">
            <a:extLst>
              <a:ext uri="{FF2B5EF4-FFF2-40B4-BE49-F238E27FC236}">
                <a16:creationId xmlns:a16="http://schemas.microsoft.com/office/drawing/2014/main" id="{6DC9EE05-53F0-43E6-888C-CAFE17E755E3}"/>
              </a:ext>
            </a:extLst>
          </p:cNvPr>
          <p:cNvSpPr>
            <a:spLocks noGrp="1"/>
          </p:cNvSpPr>
          <p:nvPr>
            <p:ph idx="1"/>
          </p:nvPr>
        </p:nvSpPr>
        <p:spPr/>
        <p:txBody>
          <a:bodyPr/>
          <a:lstStyle/>
          <a:p>
            <a:pPr>
              <a:buFont typeface="+mj-lt"/>
              <a:buAutoNum type="arabicPeriod"/>
            </a:pPr>
            <a:r>
              <a:rPr lang="en-US" dirty="0"/>
              <a:t>Describe a broad overview of the major practice areas in data science. </a:t>
            </a:r>
          </a:p>
          <a:p>
            <a:pPr>
              <a:buFont typeface="+mj-lt"/>
              <a:buAutoNum type="arabicPeriod"/>
            </a:pPr>
            <a:r>
              <a:rPr lang="en-US" dirty="0"/>
              <a:t>Collect and organize data. </a:t>
            </a:r>
          </a:p>
          <a:p>
            <a:pPr>
              <a:buFont typeface="+mj-lt"/>
              <a:buAutoNum type="arabicPeriod"/>
            </a:pPr>
            <a:r>
              <a:rPr lang="en-US" dirty="0"/>
              <a:t>Identify patterns in data via visualization, statistical analysis, and data mining. </a:t>
            </a:r>
          </a:p>
          <a:p>
            <a:pPr>
              <a:buFont typeface="+mj-lt"/>
              <a:buAutoNum type="arabicPeriod"/>
            </a:pPr>
            <a:r>
              <a:rPr lang="en-US" dirty="0"/>
              <a:t>Develop alternative strategies based on the data. </a:t>
            </a:r>
          </a:p>
          <a:p>
            <a:pPr>
              <a:buFont typeface="+mj-lt"/>
              <a:buAutoNum type="arabicPeriod"/>
            </a:pPr>
            <a:r>
              <a:rPr lang="en-US" dirty="0"/>
              <a:t>Develop a plan of action to implement the business decisions derived from the analyses. </a:t>
            </a:r>
          </a:p>
          <a:p>
            <a:pPr>
              <a:buFont typeface="+mj-lt"/>
              <a:buAutoNum type="arabicPeriod"/>
            </a:pPr>
            <a:r>
              <a:rPr lang="en-US" dirty="0"/>
              <a:t>Demonstrate communication skills regarding data and its analysis for managers, IT professionals, programmers, statisticians, and other relevant professionals in their organization. </a:t>
            </a:r>
          </a:p>
          <a:p>
            <a:pPr>
              <a:buFont typeface="+mj-lt"/>
              <a:buAutoNum type="arabicPeriod"/>
            </a:pPr>
            <a:r>
              <a:rPr lang="en-US" dirty="0"/>
              <a:t>Synthesize the ethical dimensions of data science practice (e.g., privacy). Assessment </a:t>
            </a:r>
          </a:p>
        </p:txBody>
      </p:sp>
    </p:spTree>
    <p:extLst>
      <p:ext uri="{BB962C8B-B14F-4D97-AF65-F5344CB8AC3E}">
        <p14:creationId xmlns:p14="http://schemas.microsoft.com/office/powerpoint/2010/main" val="13730434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1318</Words>
  <Application>Microsoft Office PowerPoint</Application>
  <PresentationFormat>Widescreen</PresentationFormat>
  <Paragraphs>62</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Century Gothic</vt:lpstr>
      <vt:lpstr>Wingdings 2</vt:lpstr>
      <vt:lpstr>Quotable</vt:lpstr>
      <vt:lpstr>Syracuse Portfolio</vt:lpstr>
      <vt:lpstr>2008 Arrival Delay Analysis: American Airlines vs. Everyone Else</vt:lpstr>
      <vt:lpstr>European Soccer Match Analysis</vt:lpstr>
      <vt:lpstr>Shelter Animal Outcome Analysis</vt:lpstr>
      <vt:lpstr>Spam Email Classification</vt:lpstr>
      <vt:lpstr>Learning Goal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Syracuse Portfolio</dc:title>
  <dc:creator>Brandon Croarkin</dc:creator>
  <cp:lastModifiedBy>Brandon Croarkin</cp:lastModifiedBy>
  <cp:revision>3</cp:revision>
  <dcterms:created xsi:type="dcterms:W3CDTF">2019-04-10T01:36:52Z</dcterms:created>
  <dcterms:modified xsi:type="dcterms:W3CDTF">2019-04-10T02:17:25Z</dcterms:modified>
</cp:coreProperties>
</file>